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14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95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515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65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23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27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6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925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54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24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02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A5B5-0AE0-4EB5-820B-1AA6E83C9832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4EBD-4C36-4B2D-B624-B5C0815E29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99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298700" y="2108200"/>
            <a:ext cx="767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b="1" dirty="0" smtClean="0">
                <a:latin typeface="Bodoni MT" panose="02070603080606020203" pitchFamily="18" charset="0"/>
              </a:rPr>
              <a:t>NEODREĐENE ZAMJENICE</a:t>
            </a:r>
            <a:endParaRPr lang="hr-HR" sz="66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701800" y="622300"/>
            <a:ext cx="871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b="1" dirty="0" err="1"/>
              <a:t>sastoje</a:t>
            </a:r>
            <a:r>
              <a:rPr lang="en-US" sz="4000" b="1" dirty="0"/>
              <a:t> se </a:t>
            </a:r>
            <a:r>
              <a:rPr lang="en-US" sz="4000" b="1" dirty="0" err="1"/>
              <a:t>obično</a:t>
            </a:r>
            <a:r>
              <a:rPr lang="en-US" sz="4000" b="1" dirty="0"/>
              <a:t> od </a:t>
            </a:r>
            <a:r>
              <a:rPr lang="en-US" sz="4000" b="1" dirty="0" err="1"/>
              <a:t>nekog</a:t>
            </a:r>
            <a:r>
              <a:rPr lang="en-US" sz="4000" b="1" dirty="0"/>
              <a:t> </a:t>
            </a:r>
            <a:r>
              <a:rPr lang="hr-HR" sz="4000" b="1" dirty="0" smtClean="0"/>
              <a:t>sufiksa ili </a:t>
            </a:r>
            <a:r>
              <a:rPr lang="en-US" sz="4000" b="1" dirty="0" err="1" smtClean="0"/>
              <a:t>prefiksa</a:t>
            </a:r>
            <a:r>
              <a:rPr lang="en-US" sz="4000" b="1" dirty="0" smtClean="0"/>
              <a:t> </a:t>
            </a:r>
            <a:r>
              <a:rPr lang="en-US" sz="4000" b="1" dirty="0" err="1"/>
              <a:t>i</a:t>
            </a:r>
            <a:r>
              <a:rPr lang="en-US" sz="4000" b="1" dirty="0"/>
              <a:t> </a:t>
            </a:r>
            <a:r>
              <a:rPr lang="en-US" sz="4000" b="1" dirty="0" err="1"/>
              <a:t>odnosne</a:t>
            </a:r>
            <a:r>
              <a:rPr lang="en-US" sz="4000" b="1" dirty="0"/>
              <a:t> </a:t>
            </a:r>
            <a:r>
              <a:rPr lang="en-US" sz="4000" b="1" dirty="0" err="1"/>
              <a:t>ili</a:t>
            </a:r>
            <a:r>
              <a:rPr lang="en-US" sz="4000" b="1" dirty="0"/>
              <a:t> </a:t>
            </a:r>
            <a:r>
              <a:rPr lang="en-US" sz="4000" b="1" dirty="0" err="1"/>
              <a:t>upitne</a:t>
            </a:r>
            <a:r>
              <a:rPr lang="en-US" sz="4000" b="1" dirty="0"/>
              <a:t> </a:t>
            </a:r>
            <a:r>
              <a:rPr lang="en-US" sz="4000" b="1" dirty="0" err="1"/>
              <a:t>zamjenice</a:t>
            </a:r>
            <a:endParaRPr lang="hr-HR" sz="4000" b="1" dirty="0"/>
          </a:p>
          <a:p>
            <a:r>
              <a:rPr lang="hr-HR" sz="4000" b="1" dirty="0" smtClean="0"/>
              <a:t>*</a:t>
            </a:r>
            <a:r>
              <a:rPr lang="hr-HR" sz="4000" b="1" dirty="0" err="1" smtClean="0"/>
              <a:t>qui</a:t>
            </a:r>
            <a:r>
              <a:rPr lang="hr-HR" sz="4000" b="1" dirty="0" smtClean="0"/>
              <a:t>*,*</a:t>
            </a:r>
            <a:r>
              <a:rPr lang="hr-HR" sz="4000" b="1" dirty="0" err="1" smtClean="0"/>
              <a:t>quae</a:t>
            </a:r>
            <a:r>
              <a:rPr lang="hr-HR" sz="4000" b="1" dirty="0" smtClean="0"/>
              <a:t>*,*</a:t>
            </a:r>
            <a:r>
              <a:rPr lang="hr-HR" sz="4000" b="1" dirty="0" err="1" smtClean="0"/>
              <a:t>quod</a:t>
            </a:r>
            <a:r>
              <a:rPr lang="hr-HR" sz="4000" b="1" dirty="0" smtClean="0"/>
              <a:t>*</a:t>
            </a:r>
          </a:p>
          <a:p>
            <a:r>
              <a:rPr lang="hr-HR" sz="4000" b="1" dirty="0" smtClean="0"/>
              <a:t>*</a:t>
            </a:r>
            <a:r>
              <a:rPr lang="hr-HR" sz="4000" b="1" dirty="0" err="1" smtClean="0"/>
              <a:t>quis</a:t>
            </a:r>
            <a:r>
              <a:rPr lang="hr-HR" sz="4000" b="1" dirty="0" smtClean="0"/>
              <a:t>*,*</a:t>
            </a:r>
            <a:r>
              <a:rPr lang="hr-HR" sz="4000" b="1" dirty="0" err="1" smtClean="0"/>
              <a:t>quid</a:t>
            </a:r>
            <a:r>
              <a:rPr lang="hr-HR" sz="4000" b="1" dirty="0" smtClean="0"/>
              <a:t>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 b="1" dirty="0" smtClean="0"/>
              <a:t>dekliniraju se kao odnosna i upitna zamjenica, a prefiks i sufiks se ne mijenjaju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2973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676400" y="266700"/>
            <a:ext cx="9537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/>
              <a:t>navode</a:t>
            </a:r>
            <a:r>
              <a:rPr lang="en-US" sz="4000" b="1" dirty="0"/>
              <a:t> </a:t>
            </a:r>
            <a:r>
              <a:rPr lang="en-US" sz="4000" b="1" dirty="0" err="1"/>
              <a:t>sa</a:t>
            </a:r>
            <a:r>
              <a:rPr lang="en-US" sz="4000" b="1" dirty="0"/>
              <a:t> u </a:t>
            </a:r>
            <a:r>
              <a:rPr lang="en-US" sz="4000" b="1" dirty="0" err="1"/>
              <a:t>dva</a:t>
            </a:r>
            <a:r>
              <a:rPr lang="en-US" sz="4000" b="1" dirty="0"/>
              <a:t> </a:t>
            </a:r>
            <a:r>
              <a:rPr lang="en-US" sz="4000" b="1" dirty="0" err="1"/>
              <a:t>oblika</a:t>
            </a:r>
            <a:r>
              <a:rPr lang="en-US" sz="4000" b="1" dirty="0"/>
              <a:t>: </a:t>
            </a:r>
            <a:endParaRPr lang="hr-HR" sz="4000" b="1" dirty="0"/>
          </a:p>
          <a:p>
            <a:pPr lvl="0"/>
            <a:r>
              <a:rPr lang="hr-HR" sz="4000" b="1" dirty="0" smtClean="0"/>
              <a:t>1.) </a:t>
            </a:r>
            <a:r>
              <a:rPr lang="en-US" sz="4000" b="1" dirty="0" smtClean="0"/>
              <a:t>PRIDJEVSKI </a:t>
            </a:r>
            <a:r>
              <a:rPr lang="hr-HR" sz="4000" b="1" dirty="0" smtClean="0"/>
              <a:t>OBLIK</a:t>
            </a:r>
          </a:p>
          <a:p>
            <a:pPr lvl="0"/>
            <a:r>
              <a:rPr lang="hr-HR" sz="4000" b="1" dirty="0" smtClean="0"/>
              <a:t>– odnosna zamjenica + prefiks/sufiks</a:t>
            </a:r>
          </a:p>
          <a:p>
            <a:pPr lvl="0"/>
            <a:r>
              <a:rPr lang="hr-HR" sz="4000" b="1" dirty="0" smtClean="0"/>
              <a:t>– tri roda, singular/plural, PR.AT. po službi </a:t>
            </a:r>
            <a:endParaRPr lang="hr-HR" sz="4000" b="1" dirty="0"/>
          </a:p>
          <a:p>
            <a:r>
              <a:rPr lang="hr-HR" sz="4000" b="1" dirty="0" smtClean="0"/>
              <a:t>2.) </a:t>
            </a:r>
            <a:r>
              <a:rPr lang="en-US" sz="4000" b="1" dirty="0" smtClean="0"/>
              <a:t>IMENSKI</a:t>
            </a:r>
            <a:r>
              <a:rPr lang="hr-HR" sz="4000" b="1" dirty="0" smtClean="0"/>
              <a:t> OBLIK</a:t>
            </a:r>
          </a:p>
          <a:p>
            <a:r>
              <a:rPr lang="hr-HR" sz="4000" b="1" dirty="0" smtClean="0"/>
              <a:t>– upitna zamjenica + prefiks/sufiks</a:t>
            </a:r>
          </a:p>
          <a:p>
            <a:r>
              <a:rPr lang="hr-HR" sz="4000" b="1" dirty="0" smtClean="0"/>
              <a:t>– živo/neživo, singular, službe kao i imenica</a:t>
            </a:r>
            <a:endParaRPr lang="hr-HR" sz="4000" b="1" dirty="0"/>
          </a:p>
          <a:p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7141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CAE4"/>
            </a:gs>
            <a:gs pos="22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4000" y="0"/>
            <a:ext cx="4978400" cy="6565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 smtClean="0"/>
              <a:t>PRIDJEVSKI OBLIK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ALI</a:t>
            </a:r>
            <a:r>
              <a:rPr lang="en-US" sz="2400" b="1" dirty="0"/>
              <a:t>QUI, </a:t>
            </a:r>
            <a:r>
              <a:rPr lang="en-US" sz="2400" b="1" dirty="0">
                <a:solidFill>
                  <a:srgbClr val="FF0000"/>
                </a:solidFill>
              </a:rPr>
              <a:t>ALI</a:t>
            </a:r>
            <a:r>
              <a:rPr lang="en-US" sz="2400" b="1" dirty="0"/>
              <a:t>QUA, </a:t>
            </a:r>
            <a:r>
              <a:rPr lang="en-US" sz="2400" b="1" dirty="0" smtClean="0">
                <a:solidFill>
                  <a:srgbClr val="FF0000"/>
                </a:solidFill>
              </a:rPr>
              <a:t>ALI</a:t>
            </a:r>
            <a:r>
              <a:rPr lang="en-US" sz="2400" b="1" dirty="0" smtClean="0"/>
              <a:t>QUOD</a:t>
            </a:r>
            <a:r>
              <a:rPr lang="hr-HR" sz="2400" b="1" dirty="0" smtClean="0"/>
              <a:t> </a:t>
            </a:r>
          </a:p>
          <a:p>
            <a:pPr marL="0" indent="0">
              <a:buNone/>
            </a:pPr>
            <a:r>
              <a:rPr lang="hr-HR" sz="2400" b="1" dirty="0" smtClean="0"/>
              <a:t>neki,-a,-o</a:t>
            </a:r>
          </a:p>
          <a:p>
            <a:r>
              <a:rPr lang="en-US" sz="2400" b="1" dirty="0"/>
              <a:t>QUI</a:t>
            </a:r>
            <a:r>
              <a:rPr lang="en-US" sz="2400" b="1" dirty="0">
                <a:solidFill>
                  <a:srgbClr val="FF0000"/>
                </a:solidFill>
              </a:rPr>
              <a:t>QUE</a:t>
            </a:r>
            <a:r>
              <a:rPr lang="en-US" sz="2400" b="1" dirty="0"/>
              <a:t>, QUAE</a:t>
            </a:r>
            <a:r>
              <a:rPr lang="en-US" sz="2400" b="1" dirty="0">
                <a:solidFill>
                  <a:srgbClr val="FF0000"/>
                </a:solidFill>
              </a:rPr>
              <a:t>QUE</a:t>
            </a:r>
            <a:r>
              <a:rPr lang="en-US" sz="2400" b="1" dirty="0"/>
              <a:t>, </a:t>
            </a:r>
            <a:r>
              <a:rPr lang="en-US" sz="2400" b="1" dirty="0" smtClean="0"/>
              <a:t>QUOD</a:t>
            </a:r>
            <a:r>
              <a:rPr lang="en-US" sz="2400" b="1" dirty="0" smtClean="0">
                <a:solidFill>
                  <a:srgbClr val="FF0000"/>
                </a:solidFill>
              </a:rPr>
              <a:t>QUE</a:t>
            </a:r>
            <a:r>
              <a:rPr lang="hr-HR" sz="2400" b="1" dirty="0" smtClean="0"/>
              <a:t> </a:t>
            </a:r>
          </a:p>
          <a:p>
            <a:pPr marL="0" indent="0">
              <a:buNone/>
            </a:pPr>
            <a:r>
              <a:rPr lang="hr-HR" sz="2400" b="1" dirty="0" smtClean="0"/>
              <a:t>svaki,-a,-o</a:t>
            </a:r>
          </a:p>
          <a:p>
            <a:r>
              <a:rPr lang="en-US" sz="2400" b="1" dirty="0"/>
              <a:t>QUI</a:t>
            </a:r>
            <a:r>
              <a:rPr lang="en-US" sz="2400" b="1" dirty="0">
                <a:solidFill>
                  <a:srgbClr val="FF0000"/>
                </a:solidFill>
              </a:rPr>
              <a:t>VIS</a:t>
            </a:r>
            <a:r>
              <a:rPr lang="en-US" sz="2400" b="1" dirty="0"/>
              <a:t>, QUAE</a:t>
            </a:r>
            <a:r>
              <a:rPr lang="en-US" sz="2400" b="1" dirty="0">
                <a:solidFill>
                  <a:srgbClr val="FF0000"/>
                </a:solidFill>
              </a:rPr>
              <a:t>VIS</a:t>
            </a:r>
            <a:r>
              <a:rPr lang="en-US" sz="2400" b="1" dirty="0"/>
              <a:t>, </a:t>
            </a:r>
            <a:r>
              <a:rPr lang="en-US" sz="2400" b="1" dirty="0" smtClean="0"/>
              <a:t>QUOD</a:t>
            </a:r>
            <a:r>
              <a:rPr lang="en-US" sz="2400" b="1" dirty="0" smtClean="0">
                <a:solidFill>
                  <a:srgbClr val="FF0000"/>
                </a:solidFill>
              </a:rPr>
              <a:t>VIS</a:t>
            </a:r>
            <a:r>
              <a:rPr lang="hr-HR" sz="2400" b="1" dirty="0" smtClean="0"/>
              <a:t> </a:t>
            </a:r>
          </a:p>
          <a:p>
            <a:pPr marL="0" indent="0">
              <a:buNone/>
            </a:pPr>
            <a:r>
              <a:rPr lang="hr-HR" sz="2400" b="1" dirty="0" smtClean="0"/>
              <a:t>koji,-a,-e god</a:t>
            </a:r>
          </a:p>
          <a:p>
            <a:r>
              <a:rPr lang="en-US" sz="2400" b="1" dirty="0" smtClean="0"/>
              <a:t>QUI</a:t>
            </a:r>
            <a:r>
              <a:rPr lang="en-US" sz="2400" b="1" dirty="0" smtClean="0">
                <a:solidFill>
                  <a:srgbClr val="FF0000"/>
                </a:solidFill>
              </a:rPr>
              <a:t>DAM</a:t>
            </a:r>
            <a:r>
              <a:rPr lang="en-US" sz="2400" b="1" dirty="0"/>
              <a:t>, QUAE</a:t>
            </a:r>
            <a:r>
              <a:rPr lang="en-US" sz="2400" b="1" dirty="0">
                <a:solidFill>
                  <a:srgbClr val="FF0000"/>
                </a:solidFill>
              </a:rPr>
              <a:t>DAM</a:t>
            </a:r>
            <a:r>
              <a:rPr lang="en-US" sz="2400" b="1" dirty="0"/>
              <a:t>, </a:t>
            </a:r>
            <a:r>
              <a:rPr lang="en-US" sz="2400" b="1" dirty="0" smtClean="0"/>
              <a:t>QUOD</a:t>
            </a:r>
            <a:r>
              <a:rPr lang="en-US" sz="2400" b="1" dirty="0" smtClean="0">
                <a:solidFill>
                  <a:srgbClr val="FF0000"/>
                </a:solidFill>
              </a:rPr>
              <a:t>DAM</a:t>
            </a:r>
            <a:r>
              <a:rPr lang="hr-HR" sz="2400" b="1" dirty="0" smtClean="0"/>
              <a:t> </a:t>
            </a:r>
          </a:p>
          <a:p>
            <a:pPr marL="0" indent="0">
              <a:buNone/>
            </a:pPr>
            <a:r>
              <a:rPr lang="hr-HR" sz="2400" b="1" dirty="0" smtClean="0"/>
              <a:t>neki,-a,-o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r>
              <a:rPr lang="en-US" sz="2400" b="1" dirty="0"/>
              <a:t>QUI</a:t>
            </a:r>
            <a:r>
              <a:rPr lang="en-US" sz="2400" b="1" dirty="0">
                <a:solidFill>
                  <a:srgbClr val="FF0000"/>
                </a:solidFill>
              </a:rPr>
              <a:t>LIBET</a:t>
            </a:r>
            <a:r>
              <a:rPr lang="en-US" sz="2400" b="1" dirty="0"/>
              <a:t>, QUAE</a:t>
            </a:r>
            <a:r>
              <a:rPr lang="en-US" sz="2400" b="1" dirty="0">
                <a:solidFill>
                  <a:srgbClr val="FF0000"/>
                </a:solidFill>
              </a:rPr>
              <a:t>LIBET</a:t>
            </a:r>
            <a:r>
              <a:rPr lang="en-US" sz="2400" b="1" dirty="0"/>
              <a:t>, </a:t>
            </a:r>
            <a:r>
              <a:rPr lang="en-US" sz="2400" b="1" dirty="0" smtClean="0"/>
              <a:t>QUOD</a:t>
            </a:r>
            <a:r>
              <a:rPr lang="en-US" sz="2400" b="1" dirty="0" smtClean="0">
                <a:solidFill>
                  <a:srgbClr val="FF0000"/>
                </a:solidFill>
              </a:rPr>
              <a:t>LIBET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 smtClean="0"/>
              <a:t>koji,-a,-e mu drago</a:t>
            </a:r>
          </a:p>
          <a:p>
            <a:r>
              <a:rPr lang="en-US" sz="2400" b="1" dirty="0"/>
              <a:t>QUIS</a:t>
            </a:r>
            <a:r>
              <a:rPr lang="en-US" sz="2400" b="1" dirty="0">
                <a:solidFill>
                  <a:srgbClr val="FF0000"/>
                </a:solidFill>
              </a:rPr>
              <a:t>PIAM</a:t>
            </a:r>
            <a:r>
              <a:rPr lang="en-US" sz="2400" b="1" dirty="0"/>
              <a:t>, QUAE</a:t>
            </a:r>
            <a:r>
              <a:rPr lang="en-US" sz="2400" b="1" dirty="0">
                <a:solidFill>
                  <a:srgbClr val="FF0000"/>
                </a:solidFill>
              </a:rPr>
              <a:t>PIAM</a:t>
            </a:r>
            <a:r>
              <a:rPr lang="en-US" sz="2400" b="1" dirty="0"/>
              <a:t>, </a:t>
            </a:r>
            <a:r>
              <a:rPr lang="en-US" sz="2400" b="1" dirty="0" smtClean="0"/>
              <a:t>QUOD</a:t>
            </a:r>
            <a:r>
              <a:rPr lang="en-US" sz="2400" b="1" dirty="0" smtClean="0">
                <a:solidFill>
                  <a:srgbClr val="FF0000"/>
                </a:solidFill>
              </a:rPr>
              <a:t>PIAM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b="1" dirty="0"/>
              <a:t>b</a:t>
            </a:r>
            <a:r>
              <a:rPr lang="hr-HR" sz="2400" b="1" dirty="0" smtClean="0"/>
              <a:t>ilo koji,-a,-e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---------</a:t>
            </a:r>
          </a:p>
          <a:p>
            <a:pPr marL="0" indent="0">
              <a:buNone/>
            </a:pPr>
            <a:endParaRPr lang="hr-HR" sz="2400" b="1" dirty="0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616700" y="0"/>
            <a:ext cx="7353300" cy="687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 smtClean="0"/>
              <a:t>IMENSKI OBLIK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ALI</a:t>
            </a:r>
            <a:r>
              <a:rPr lang="en-US" sz="2400" b="1" dirty="0" smtClean="0"/>
              <a:t>QUIS, </a:t>
            </a:r>
            <a:r>
              <a:rPr lang="en-US" sz="2400" b="1" dirty="0" smtClean="0">
                <a:solidFill>
                  <a:srgbClr val="FF0000"/>
                </a:solidFill>
              </a:rPr>
              <a:t>ALI</a:t>
            </a:r>
            <a:r>
              <a:rPr lang="en-US" sz="2400" b="1" dirty="0" smtClean="0"/>
              <a:t>QUID</a:t>
            </a:r>
            <a:r>
              <a:rPr lang="hr-HR" sz="2400" b="1" dirty="0" smtClean="0"/>
              <a:t> </a:t>
            </a:r>
          </a:p>
          <a:p>
            <a:pPr marL="0" indent="0">
              <a:buNone/>
            </a:pPr>
            <a:r>
              <a:rPr lang="hr-HR" sz="2400" b="1" dirty="0" err="1" smtClean="0"/>
              <a:t>netko,nešto</a:t>
            </a:r>
            <a:endParaRPr lang="hr-HR" sz="2400" b="1" dirty="0" smtClean="0"/>
          </a:p>
          <a:p>
            <a:r>
              <a:rPr lang="en-US" sz="2400" b="1" dirty="0" smtClean="0"/>
              <a:t>QUIS</a:t>
            </a:r>
            <a:r>
              <a:rPr lang="en-US" sz="2400" b="1" dirty="0" smtClean="0">
                <a:solidFill>
                  <a:srgbClr val="FF0000"/>
                </a:solidFill>
              </a:rPr>
              <a:t>QUE</a:t>
            </a:r>
            <a:r>
              <a:rPr lang="en-US" sz="2400" b="1" dirty="0"/>
              <a:t>, </a:t>
            </a:r>
            <a:r>
              <a:rPr lang="en-US" sz="2400" b="1" dirty="0" smtClean="0"/>
              <a:t>QUID</a:t>
            </a:r>
            <a:r>
              <a:rPr lang="en-US" sz="2400" b="1" dirty="0" smtClean="0">
                <a:solidFill>
                  <a:srgbClr val="FF0000"/>
                </a:solidFill>
              </a:rPr>
              <a:t>QUE</a:t>
            </a:r>
            <a:r>
              <a:rPr lang="hr-HR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2400" b="1" dirty="0" smtClean="0"/>
              <a:t>svatko, svašta</a:t>
            </a:r>
          </a:p>
          <a:p>
            <a:r>
              <a:rPr lang="en-US" sz="2400" b="1" dirty="0"/>
              <a:t>QUI</a:t>
            </a:r>
            <a:r>
              <a:rPr lang="en-US" sz="2400" b="1" dirty="0">
                <a:solidFill>
                  <a:srgbClr val="FF0000"/>
                </a:solidFill>
              </a:rPr>
              <a:t>VIS</a:t>
            </a:r>
            <a:r>
              <a:rPr lang="en-US" sz="2400" b="1" dirty="0"/>
              <a:t>, </a:t>
            </a:r>
            <a:r>
              <a:rPr lang="en-US" sz="2400" b="1" dirty="0" smtClean="0"/>
              <a:t>QUID</a:t>
            </a:r>
            <a:r>
              <a:rPr lang="en-US" sz="2400" b="1" dirty="0" smtClean="0">
                <a:solidFill>
                  <a:srgbClr val="FF0000"/>
                </a:solidFill>
              </a:rPr>
              <a:t>VIS</a:t>
            </a:r>
            <a:r>
              <a:rPr lang="hr-HR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2400" b="1" dirty="0" smtClean="0"/>
              <a:t>tko </a:t>
            </a:r>
            <a:r>
              <a:rPr lang="hr-HR" sz="2400" b="1" dirty="0" err="1" smtClean="0"/>
              <a:t>god,što</a:t>
            </a:r>
            <a:r>
              <a:rPr lang="hr-HR" sz="2400" b="1" dirty="0" smtClean="0"/>
              <a:t> god</a:t>
            </a:r>
          </a:p>
          <a:p>
            <a:r>
              <a:rPr lang="en-US" sz="2400" b="1" dirty="0" smtClean="0"/>
              <a:t>QUI</a:t>
            </a:r>
            <a:r>
              <a:rPr lang="en-US" sz="2400" b="1" dirty="0" smtClean="0">
                <a:solidFill>
                  <a:srgbClr val="FF0000"/>
                </a:solidFill>
              </a:rPr>
              <a:t>DAM</a:t>
            </a:r>
            <a:r>
              <a:rPr lang="en-US" sz="2400" b="1" dirty="0"/>
              <a:t>, </a:t>
            </a:r>
            <a:r>
              <a:rPr lang="en-US" sz="2400" b="1" dirty="0" smtClean="0"/>
              <a:t>QUID</a:t>
            </a:r>
            <a:r>
              <a:rPr lang="en-US" sz="2400" b="1" dirty="0" smtClean="0">
                <a:solidFill>
                  <a:srgbClr val="FF0000"/>
                </a:solidFill>
              </a:rPr>
              <a:t>DAM</a:t>
            </a:r>
            <a:r>
              <a:rPr lang="hr-HR" sz="2400" b="1" dirty="0" smtClean="0"/>
              <a:t> </a:t>
            </a:r>
          </a:p>
          <a:p>
            <a:pPr marL="0" indent="0">
              <a:buNone/>
            </a:pPr>
            <a:r>
              <a:rPr lang="hr-HR" sz="2400" b="1" dirty="0" err="1" smtClean="0"/>
              <a:t>netko,nešto</a:t>
            </a:r>
            <a:endParaRPr lang="hr-HR" sz="2400" b="1" dirty="0" smtClean="0"/>
          </a:p>
          <a:p>
            <a:r>
              <a:rPr lang="en-US" sz="2400" b="1" dirty="0" smtClean="0"/>
              <a:t>QUI</a:t>
            </a:r>
            <a:r>
              <a:rPr lang="en-US" sz="2400" b="1" dirty="0" smtClean="0">
                <a:solidFill>
                  <a:srgbClr val="FF0000"/>
                </a:solidFill>
              </a:rPr>
              <a:t>LIBET</a:t>
            </a:r>
            <a:r>
              <a:rPr lang="en-US" sz="2400" b="1" dirty="0"/>
              <a:t>, </a:t>
            </a:r>
            <a:r>
              <a:rPr lang="en-US" sz="2400" b="1" dirty="0" smtClean="0"/>
              <a:t>QUID</a:t>
            </a:r>
            <a:r>
              <a:rPr lang="en-US" sz="2400" b="1" dirty="0" smtClean="0">
                <a:solidFill>
                  <a:srgbClr val="FF0000"/>
                </a:solidFill>
              </a:rPr>
              <a:t>LIBET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b="1" dirty="0" smtClean="0">
                <a:solidFill>
                  <a:srgbClr val="FF0000"/>
                </a:solidFill>
              </a:rPr>
              <a:t> </a:t>
            </a:r>
            <a:r>
              <a:rPr lang="hr-HR" sz="2400" b="1" dirty="0" smtClean="0"/>
              <a:t>tko/što mu drago</a:t>
            </a:r>
          </a:p>
          <a:p>
            <a:r>
              <a:rPr lang="en-US" sz="2400" b="1" dirty="0"/>
              <a:t>QUIS</a:t>
            </a:r>
            <a:r>
              <a:rPr lang="en-US" sz="2400" b="1" dirty="0">
                <a:solidFill>
                  <a:srgbClr val="FF0000"/>
                </a:solidFill>
              </a:rPr>
              <a:t>PIAM</a:t>
            </a:r>
            <a:r>
              <a:rPr lang="en-US" sz="2400" b="1" dirty="0"/>
              <a:t>, </a:t>
            </a:r>
            <a:r>
              <a:rPr lang="en-US" sz="2400" b="1" dirty="0" smtClean="0"/>
              <a:t>QUID</a:t>
            </a:r>
            <a:r>
              <a:rPr lang="en-US" sz="2400" b="1" dirty="0" smtClean="0">
                <a:solidFill>
                  <a:srgbClr val="FF0000"/>
                </a:solidFill>
              </a:rPr>
              <a:t>PIAM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b="1" dirty="0"/>
              <a:t>b</a:t>
            </a:r>
            <a:r>
              <a:rPr lang="hr-HR" sz="2400" b="1" dirty="0" smtClean="0"/>
              <a:t>ilo tko, bilo što</a:t>
            </a:r>
          </a:p>
          <a:p>
            <a:r>
              <a:rPr lang="en-US" sz="2400" b="1" dirty="0"/>
              <a:t>QUIS</a:t>
            </a:r>
            <a:r>
              <a:rPr lang="en-US" sz="2400" b="1" dirty="0">
                <a:solidFill>
                  <a:srgbClr val="FF0000"/>
                </a:solidFill>
              </a:rPr>
              <a:t>QUAM</a:t>
            </a:r>
            <a:r>
              <a:rPr lang="en-US" sz="2400" b="1" dirty="0"/>
              <a:t>, </a:t>
            </a:r>
            <a:r>
              <a:rPr lang="en-US" sz="2400" b="1" dirty="0" smtClean="0"/>
              <a:t>QUID</a:t>
            </a:r>
            <a:r>
              <a:rPr lang="en-US" sz="2400" b="1" dirty="0" smtClean="0">
                <a:solidFill>
                  <a:srgbClr val="FF0000"/>
                </a:solidFill>
              </a:rPr>
              <a:t>QUAM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b="1" dirty="0"/>
              <a:t>i</a:t>
            </a:r>
            <a:r>
              <a:rPr lang="hr-HR" sz="2400" b="1" dirty="0" smtClean="0"/>
              <a:t>tko, išta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40438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37329"/>
              </p:ext>
            </p:extLst>
          </p:nvPr>
        </p:nvGraphicFramePr>
        <p:xfrm>
          <a:off x="1358899" y="1155698"/>
          <a:ext cx="8572500" cy="450850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94882"/>
                <a:gridCol w="3647462"/>
                <a:gridCol w="3830156"/>
              </a:tblGrid>
              <a:tr h="75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N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ALIQUIS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ALIQUID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G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ALICUIUS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ALICUIUS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D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ALICUI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ALICUI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Ak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ALIQUEM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ALIQUID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V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---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---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Ab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ALIQUO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ALIQUO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2314"/>
              </p:ext>
            </p:extLst>
          </p:nvPr>
        </p:nvGraphicFramePr>
        <p:xfrm>
          <a:off x="1079500" y="469898"/>
          <a:ext cx="9829800" cy="610616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35677"/>
                <a:gridCol w="2756530"/>
                <a:gridCol w="2880665"/>
                <a:gridCol w="3156928"/>
              </a:tblGrid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N</a:t>
                      </a:r>
                      <a:endParaRPr lang="hr-HR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ALIQUI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ALIQUOD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G</a:t>
                      </a:r>
                      <a:endParaRPr lang="hr-HR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ALICUIUS</a:t>
                      </a:r>
                      <a:endParaRPr lang="hr-HR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ALICUIUS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ALICUIUS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D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ALICUI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ALICUI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ALICUI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Ak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ALIQUEM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ALIQUAM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ALIQUOD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V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---</a:t>
                      </a:r>
                      <a:endParaRPr lang="hr-HR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---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---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Ab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ALIQUO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ALIQUO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n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ALIQUI</a:t>
                      </a:r>
                      <a:endParaRPr lang="hr-HR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ALIQUAE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g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ALIQUORUM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ALIQUARUM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ALIQUORUM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d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ALIQUIBUS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ALIQUIBUS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ALIQUIBUS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ak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ALIQUOS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ALIQUA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v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---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---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---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ab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ALIQUIBUS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ALIQUIBUS</a:t>
                      </a:r>
                      <a:endParaRPr lang="hr-HR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ALIQUIBUS</a:t>
                      </a:r>
                      <a:endParaRPr lang="hr-HR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776" y="-201168"/>
            <a:ext cx="12685776" cy="75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-krnje neodređene zamjenice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333500"/>
            <a:ext cx="5157787" cy="117157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sz="4400" dirty="0"/>
              <a:t>nitko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t"/>
            <a:r>
              <a:rPr lang="hr-HR" sz="4000" b="1" dirty="0" smtClean="0"/>
              <a:t>N	 	</a:t>
            </a:r>
            <a:r>
              <a:rPr lang="hr-HR" sz="4000" b="1" dirty="0" err="1" smtClean="0"/>
              <a:t>nemo</a:t>
            </a:r>
            <a:endParaRPr lang="hr-HR" sz="4000" b="1" dirty="0" smtClean="0"/>
          </a:p>
          <a:p>
            <a:pPr fontAlgn="t"/>
            <a:r>
              <a:rPr lang="hr-HR" sz="4000" b="1" dirty="0" smtClean="0"/>
              <a:t>G		</a:t>
            </a:r>
            <a:r>
              <a:rPr lang="hr-HR" sz="4000" b="1" dirty="0" err="1" smtClean="0"/>
              <a:t>null-ius</a:t>
            </a:r>
            <a:endParaRPr lang="hr-HR" sz="4000" b="1" dirty="0" smtClean="0"/>
          </a:p>
          <a:p>
            <a:pPr fontAlgn="t"/>
            <a:r>
              <a:rPr lang="hr-HR" sz="4000" b="1" dirty="0" smtClean="0"/>
              <a:t>D		</a:t>
            </a:r>
            <a:r>
              <a:rPr lang="hr-HR" sz="4000" b="1" dirty="0" err="1" smtClean="0"/>
              <a:t>nemin</a:t>
            </a:r>
            <a:r>
              <a:rPr lang="hr-HR" sz="4000" b="1" dirty="0" smtClean="0"/>
              <a:t>-i</a:t>
            </a:r>
          </a:p>
          <a:p>
            <a:pPr fontAlgn="t"/>
            <a:r>
              <a:rPr lang="hr-HR" sz="4000" b="1" dirty="0" err="1" smtClean="0"/>
              <a:t>Ak</a:t>
            </a:r>
            <a:r>
              <a:rPr lang="hr-HR" sz="4000" b="1" dirty="0" smtClean="0"/>
              <a:t>		</a:t>
            </a:r>
            <a:r>
              <a:rPr lang="hr-HR" sz="4000" b="1" dirty="0" err="1" smtClean="0"/>
              <a:t>nemin</a:t>
            </a:r>
            <a:r>
              <a:rPr lang="hr-HR" sz="4000" b="1" dirty="0" smtClean="0"/>
              <a:t>-em</a:t>
            </a:r>
          </a:p>
          <a:p>
            <a:pPr fontAlgn="t"/>
            <a:r>
              <a:rPr lang="hr-HR" sz="4000" b="1" dirty="0" err="1" smtClean="0"/>
              <a:t>Abl</a:t>
            </a:r>
            <a:r>
              <a:rPr lang="hr-HR" sz="4000" b="1" dirty="0" smtClean="0"/>
              <a:t>	</a:t>
            </a:r>
            <a:r>
              <a:rPr lang="hr-HR" sz="4000" b="1" dirty="0" err="1" smtClean="0"/>
              <a:t>null</a:t>
            </a:r>
            <a:r>
              <a:rPr lang="hr-HR" sz="4000" b="1" dirty="0" smtClean="0"/>
              <a:t>-o</a:t>
            </a:r>
            <a:endParaRPr lang="hr-HR" sz="4000" b="1" dirty="0"/>
          </a:p>
          <a:p>
            <a:pPr marL="0" indent="0" fontAlgn="t">
              <a:buNone/>
            </a:pPr>
            <a:endParaRPr lang="hr-HR" sz="4000" b="1" dirty="0"/>
          </a:p>
          <a:p>
            <a:pPr marL="0" indent="0" fontAlgn="t">
              <a:buNone/>
            </a:pPr>
            <a:endParaRPr lang="hr-HR" sz="4000" b="1" dirty="0"/>
          </a:p>
          <a:p>
            <a:pPr marL="0" indent="0" fontAlgn="t">
              <a:buNone/>
            </a:pPr>
            <a:endParaRPr lang="hr-HR" sz="4000" b="1" dirty="0"/>
          </a:p>
          <a:p>
            <a:pPr fontAlgn="t"/>
            <a:endParaRPr lang="hr-HR" sz="4000" b="1" dirty="0"/>
          </a:p>
          <a:p>
            <a:endParaRPr lang="hr-HR" sz="4000" b="1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333500"/>
            <a:ext cx="5183188" cy="1171575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sz="4400" dirty="0"/>
              <a:t>ništa </a:t>
            </a:r>
          </a:p>
        </p:txBody>
      </p:sp>
      <p:sp>
        <p:nvSpPr>
          <p:cNvPr id="7" name="Rezervirano mjesto sadržaja 3"/>
          <p:cNvSpPr>
            <a:spLocks noGrp="1"/>
          </p:cNvSpPr>
          <p:nvPr>
            <p:ph sz="quarter" idx="4"/>
          </p:nvPr>
        </p:nvSpPr>
        <p:spPr>
          <a:xfrm>
            <a:off x="6084888" y="2505075"/>
            <a:ext cx="5183188" cy="3684588"/>
          </a:xfrm>
        </p:spPr>
        <p:txBody>
          <a:bodyPr>
            <a:normAutofit/>
          </a:bodyPr>
          <a:lstStyle/>
          <a:p>
            <a:pPr fontAlgn="t"/>
            <a:r>
              <a:rPr lang="hr-HR" sz="4000" b="1" dirty="0" smtClean="0"/>
              <a:t>N	 	</a:t>
            </a:r>
            <a:r>
              <a:rPr lang="hr-HR" sz="4000" b="1" dirty="0" err="1" smtClean="0">
                <a:effectLst/>
              </a:rPr>
              <a:t>nihil</a:t>
            </a:r>
            <a:r>
              <a:rPr lang="hr-HR" sz="4000" b="1" dirty="0" smtClean="0"/>
              <a:t>	</a:t>
            </a:r>
          </a:p>
          <a:p>
            <a:pPr fontAlgn="t"/>
            <a:r>
              <a:rPr lang="hr-HR" sz="4000" b="1" dirty="0" smtClean="0"/>
              <a:t>G		</a:t>
            </a:r>
            <a:r>
              <a:rPr lang="hr-HR" sz="4000" b="1" dirty="0" err="1" smtClean="0">
                <a:solidFill>
                  <a:srgbClr val="FF0000"/>
                </a:solidFill>
                <a:effectLst/>
              </a:rPr>
              <a:t>nullius</a:t>
            </a:r>
            <a:r>
              <a:rPr lang="hr-HR" sz="4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hr-HR" sz="4000" b="1" dirty="0" err="1" smtClean="0">
                <a:solidFill>
                  <a:srgbClr val="FF0000"/>
                </a:solidFill>
                <a:effectLst/>
              </a:rPr>
              <a:t>rei</a:t>
            </a:r>
            <a:endParaRPr lang="hr-HR" sz="4000" b="1" dirty="0" smtClean="0"/>
          </a:p>
          <a:p>
            <a:pPr fontAlgn="t"/>
            <a:r>
              <a:rPr lang="hr-HR" sz="4000" b="1" dirty="0" smtClean="0"/>
              <a:t>D		</a:t>
            </a:r>
            <a:r>
              <a:rPr lang="hr-HR" sz="4000" b="1" dirty="0" err="1" smtClean="0">
                <a:solidFill>
                  <a:srgbClr val="FF0000"/>
                </a:solidFill>
                <a:effectLst/>
              </a:rPr>
              <a:t>nulli</a:t>
            </a:r>
            <a:r>
              <a:rPr lang="hr-HR" sz="4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hr-HR" sz="4000" b="1" dirty="0" err="1" smtClean="0">
                <a:solidFill>
                  <a:srgbClr val="FF0000"/>
                </a:solidFill>
                <a:effectLst/>
              </a:rPr>
              <a:t>rei</a:t>
            </a:r>
            <a:endParaRPr lang="hr-HR" sz="4000" b="1" dirty="0" smtClean="0"/>
          </a:p>
          <a:p>
            <a:pPr fontAlgn="t"/>
            <a:r>
              <a:rPr lang="hr-HR" sz="4000" b="1" dirty="0" err="1" smtClean="0"/>
              <a:t>Ak</a:t>
            </a:r>
            <a:r>
              <a:rPr lang="hr-HR" sz="4000" b="1" dirty="0" smtClean="0"/>
              <a:t>		</a:t>
            </a:r>
            <a:r>
              <a:rPr lang="hr-HR" sz="4000" b="1" dirty="0" err="1" smtClean="0">
                <a:effectLst/>
              </a:rPr>
              <a:t>nihil</a:t>
            </a:r>
            <a:endParaRPr lang="hr-HR" sz="4000" b="1" dirty="0" smtClean="0"/>
          </a:p>
          <a:p>
            <a:pPr fontAlgn="t"/>
            <a:r>
              <a:rPr lang="hr-HR" sz="4000" b="1" dirty="0" err="1" smtClean="0"/>
              <a:t>Abl</a:t>
            </a:r>
            <a:r>
              <a:rPr lang="hr-HR" sz="4000" b="1" dirty="0" smtClean="0"/>
              <a:t>	</a:t>
            </a:r>
            <a:r>
              <a:rPr lang="hr-HR" sz="4000" b="1" dirty="0" err="1" smtClean="0">
                <a:solidFill>
                  <a:srgbClr val="FF0000"/>
                </a:solidFill>
                <a:effectLst/>
              </a:rPr>
              <a:t>nulla</a:t>
            </a:r>
            <a:r>
              <a:rPr lang="hr-HR" sz="4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hr-HR" sz="4000" b="1" dirty="0" err="1" smtClean="0">
                <a:solidFill>
                  <a:srgbClr val="FF0000"/>
                </a:solidFill>
                <a:effectLst/>
              </a:rPr>
              <a:t>re</a:t>
            </a:r>
            <a:endParaRPr lang="hr-HR" sz="4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t">
              <a:buNone/>
            </a:pPr>
            <a:endParaRPr lang="hr-HR" sz="4000" b="1" dirty="0"/>
          </a:p>
          <a:p>
            <a:pPr marL="0" indent="0" fontAlgn="t">
              <a:buNone/>
            </a:pPr>
            <a:endParaRPr lang="hr-HR" sz="4000" b="1" dirty="0"/>
          </a:p>
          <a:p>
            <a:pPr marL="0" indent="0" fontAlgn="t">
              <a:buNone/>
            </a:pPr>
            <a:endParaRPr lang="hr-HR" sz="4000" b="1" dirty="0"/>
          </a:p>
          <a:p>
            <a:pPr fontAlgn="t"/>
            <a:endParaRPr lang="hr-HR" sz="4000" b="1" dirty="0"/>
          </a:p>
          <a:p>
            <a:endParaRPr lang="hr-HR" sz="4000" b="1" dirty="0"/>
          </a:p>
        </p:txBody>
      </p:sp>
      <p:pic>
        <p:nvPicPr>
          <p:cNvPr id="4098" name="Picture 2" descr="Slikovni rezultat za nemo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02" y="5257800"/>
            <a:ext cx="181254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269</Words>
  <Application>Microsoft Office PowerPoint</Application>
  <PresentationFormat>Široki zaslon</PresentationFormat>
  <Paragraphs>126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-krnje neodređene zamjenice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Barbara</dc:creator>
  <cp:lastModifiedBy>Barbara</cp:lastModifiedBy>
  <cp:revision>8</cp:revision>
  <dcterms:created xsi:type="dcterms:W3CDTF">2015-04-28T18:43:44Z</dcterms:created>
  <dcterms:modified xsi:type="dcterms:W3CDTF">2017-05-09T03:43:19Z</dcterms:modified>
</cp:coreProperties>
</file>